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88" r:id="rId17"/>
    <p:sldId id="271" r:id="rId18"/>
    <p:sldId id="273" r:id="rId19"/>
    <p:sldId id="272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7" r:id="rId30"/>
    <p:sldId id="283" r:id="rId31"/>
    <p:sldId id="284" r:id="rId32"/>
    <p:sldId id="285" r:id="rId33"/>
    <p:sldId id="286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3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216" y="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DE6C8-AB1D-4204-BC9C-3366B0BF04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4088" y="889820"/>
            <a:ext cx="9989574" cy="3598606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7B9009-EE50-4EE5-B6EB-CD6EC83D3F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4088" y="4488426"/>
            <a:ext cx="6991776" cy="1302774"/>
          </a:xfrm>
        </p:spPr>
        <p:txBody>
          <a:bodyPr anchor="b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C8667E-058A-436F-B8EA-5B3A99D43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1EADE-8E88-4C7C-8AC5-FB148DE4940E}" type="datetime1">
              <a:rPr lang="en-US" smtClean="0"/>
              <a:t>11/27/2025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680305-1AD7-482D-BFFD-6CDB83AB3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5762A1-52E9-402D-B65E-DF193E44C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940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359C1-C098-4BF4-A55D-782F4E606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343C7E-1E8B-4D38-9B81-1AA2A8978E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A70B00-53AE-4D3F-91BE-A8D789ED9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C8B9C-477D-492A-96AD-1FC2CC997A73}" type="datetime1">
              <a:rPr lang="en-US" smtClean="0"/>
              <a:t>11/27/2025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647FC7-8124-4F70-A849-B6BCC5189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7CEBE4-50DC-47DB-B699-CCC024336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62355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418279-D3B8-4C6A-AB74-9DE3777712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42322" y="997974"/>
            <a:ext cx="2349043" cy="498495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8F733C-9309-4197-BACA-207CDC8935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8927" y="997973"/>
            <a:ext cx="8473395" cy="498495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ACD4D0-5BE6-412D-B08B-5DFFD5935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3AED5-E26D-4E29-B1B3-7847B6779594}" type="datetime1">
              <a:rPr lang="en-US" smtClean="0"/>
              <a:t>11/27/2025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021651-B786-4A39-A10F-F5231D0A2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504D2D-9379-40DE-9F45-3004BE54F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0180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87CA6-BFD9-4CB1-8892-F6B062E82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DA8C3-9C0C-4E52-9A62-E4DB159E6B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C3EC35-E02F-41FF-9232-F90692A90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B6794-849E-4626-908B-D15793550EFB}" type="datetime1">
              <a:rPr lang="en-US" smtClean="0"/>
              <a:t>11/27/2025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D13D38-5DF1-443B-8A12-71E834FDC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5E644A-4A37-4757-9809-5B035E287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4010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6578B-CD85-4BF1-A729-E8E8079B5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383" y="1709738"/>
            <a:ext cx="10632067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8448C1-C13F-4826-8347-EEB00A6643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5383" y="4589463"/>
            <a:ext cx="10632067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06546A-957F-4C4D-9744-1177AD258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B64E7-5594-42A3-ADBF-E95A7ACEAD64}" type="datetime1">
              <a:rPr lang="en-US" smtClean="0"/>
              <a:t>11/27/2025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DB149C-CC63-4E3A-A83D-EF637EB51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B94775-7982-41EC-B584-D51224D38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5625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E4BD8-507D-48E4-A624-F16A741C3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14400"/>
            <a:ext cx="10691265" cy="13075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0A07E4-3A39-457C-A059-7DFB6039D9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04088" y="2221992"/>
            <a:ext cx="5212080" cy="37398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141E17-47CE-4A78-B0FA-0E9786DA67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81344" y="2221992"/>
            <a:ext cx="5212080" cy="37398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F02C13-D3ED-4044-9716-F29D79A18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62B0B-D248-4FFB-8695-AD7FA4B1284A}" type="datetime1">
              <a:rPr lang="en-US" smtClean="0"/>
              <a:t>11/27/2025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F334AD-FB29-4355-B5CF-85E61B4F3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5AA154-790C-4774-9C21-8C543E733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7145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7DD35-7673-4F88-86B0-634883B5E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7" y="929147"/>
            <a:ext cx="10689336" cy="79845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C820D7-3E0B-47C6-A583-C4C839C5AF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4088" y="1756538"/>
            <a:ext cx="5212080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839A7B-97D5-400F-B802-A0FF28FE9F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04088" y="2442702"/>
            <a:ext cx="5212080" cy="35191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E0ECA2-DBF1-4681-9DFA-93AFD1B371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81344" y="1756538"/>
            <a:ext cx="5212080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0EBBBB-517F-4ED7-9E51-CF0F7590B4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81344" y="2442702"/>
            <a:ext cx="5212080" cy="35191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11B5C7-1E37-478F-B4B0-C7202FFE4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78EFB-9159-4510-B73F-4F0409ADE937}" type="datetime1">
              <a:rPr lang="en-US" smtClean="0"/>
              <a:t>11/27/2025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53F7EF-507C-4CB3-86C5-8B34FFFC1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E3DEA6-E4EB-4C2A-8B4F-55EC965B6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0764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32964-A933-4B98-A141-A4B316DAF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684C9D-23DA-42B0-9DD3-7592F72E8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C9412-2452-4BED-A324-9D8C115361AD}" type="datetime1">
              <a:rPr lang="en-US" smtClean="0"/>
              <a:t>11/27/2025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BF8F05-876F-49D8-AE30-5BB2A91EC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3D20DA-9260-4577-BB51-789570A24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7865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2C1F24-E0A1-45A7-8EF5-92CD97993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18F62-D251-40E8-A23C-F4CFE9FEAB41}" type="datetime1">
              <a:rPr lang="en-US" smtClean="0"/>
              <a:t>11/27/2025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021C19-210E-46B0-9036-5D8AECC92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880FEF-487E-44DF-8615-DF2210419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5574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568EE-74C8-43A6-90BC-2DDD965CF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1069848"/>
            <a:ext cx="4093599" cy="131673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1C35AC-CAE3-48CF-A3E4-A075C9FDD7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069848"/>
            <a:ext cx="6172200" cy="479120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9D03EA-5FAD-4609-A2B8-624E426847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4088" y="2551176"/>
            <a:ext cx="4093599" cy="331927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58D2EA-2191-4216-B64D-067BDFE12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76144-149E-4874-93A5-554A0357CF82}" type="datetime1">
              <a:rPr lang="en-US" smtClean="0"/>
              <a:t>11/27/2025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042128-DAB4-481C-BEE6-3523E8E88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50E382-C500-4A4C-A7C6-43860383A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7454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FE98B-EACF-4251-A8AF-0D9EDD17C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1066800"/>
            <a:ext cx="4103431" cy="1317523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05F473-761A-4002-AF70-9FF878D013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066800"/>
            <a:ext cx="6172200" cy="47942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0C2E6A-F834-4540-BB00-E13CB45DC3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4088" y="2552700"/>
            <a:ext cx="4103431" cy="33162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C38EAB-AD63-415C-B263-BA1D8FBE3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A65D8-0540-4835-AE5C-25D29DBA01BE}" type="datetime1">
              <a:rPr lang="en-US" smtClean="0"/>
              <a:t>11/27/2025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2E5541-B6DE-45E8-BCFE-0DFC4F574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B78D45-289B-46AF-8CB9-E6150BEA1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2332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A362AC-B59F-4AC7-B279-57DDD5336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14400"/>
            <a:ext cx="10691265" cy="13075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6042DB-75BD-4EC1-B6D9-8A72EF940C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0635" y="2221992"/>
            <a:ext cx="10691265" cy="37398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DD1378-7C96-4079-B44C-3D86B46575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9448" y="6356350"/>
            <a:ext cx="25495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fld id="{E31BA835-12AC-4E8F-955A-EA3F4DE2791F}" type="datetime1">
              <a:rPr lang="en-US" smtClean="0"/>
              <a:t>11/27/2025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9B6B78-577F-43F5-BAEE-BF72484C98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04088" y="6356350"/>
            <a:ext cx="45397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CC75B8-AF8F-4D8A-9B3D-D1951A64BA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/>
                </a:solidFill>
              </a:defRPr>
            </a:lvl1pPr>
          </a:lstStyle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64F9B95-9045-48D2-B9F3-2927E98F54AA}"/>
              </a:ext>
            </a:extLst>
          </p:cNvPr>
          <p:cNvCxnSpPr>
            <a:cxnSpLocks/>
          </p:cNvCxnSpPr>
          <p:nvPr/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85AA86F-6A4D-4BCB-A045-D992CDC2959B}"/>
              </a:ext>
            </a:extLst>
          </p:cNvPr>
          <p:cNvCxnSpPr>
            <a:cxnSpLocks/>
          </p:cNvCxnSpPr>
          <p:nvPr/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6138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cap="all" spc="3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0EECA69B-4C2A-7F31-8019-E90DB3BD49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sto MT"/>
              <a:ea typeface="+mn-ea"/>
              <a:cs typeface="+mn-cs"/>
            </a:endParaRPr>
          </a:p>
        </p:txBody>
      </p:sp>
      <p:pic>
        <p:nvPicPr>
          <p:cNvPr id="14" name="Picture 13" descr="Wine glasses on a table">
            <a:extLst>
              <a:ext uri="{FF2B5EF4-FFF2-40B4-BE49-F238E27FC236}">
                <a16:creationId xmlns:a16="http://schemas.microsoft.com/office/drawing/2014/main" id="{8494A77B-2716-C5DE-1D00-45F35E51EB0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5730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857DEAC1-B3AA-6569-0A44-A191DF2F3C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486401"/>
            <a:ext cx="12191999" cy="1371600"/>
          </a:xfrm>
          <a:prstGeom prst="rect">
            <a:avLst/>
          </a:prstGeom>
          <a:solidFill>
            <a:schemeClr val="bg1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sto M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BC51FB-7AF4-B48E-3BCE-D17AE7E654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0040" y="5715007"/>
            <a:ext cx="7983070" cy="958655"/>
          </a:xfrm>
          <a:ln>
            <a:noFill/>
          </a:ln>
        </p:spPr>
        <p:txBody>
          <a:bodyPr anchor="ctr">
            <a:normAutofit/>
          </a:bodyPr>
          <a:lstStyle/>
          <a:p>
            <a:r>
              <a:rPr lang="en-US" sz="3600"/>
              <a:t>Restaurant System</a:t>
            </a:r>
            <a:endParaRPr lang="en-GB" sz="360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961F527-4251-F3BC-2CE7-BDBCA2D743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03110" y="5715007"/>
            <a:ext cx="3633533" cy="958655"/>
          </a:xfrm>
        </p:spPr>
        <p:txBody>
          <a:bodyPr anchor="ctr">
            <a:normAutofit/>
          </a:bodyPr>
          <a:lstStyle/>
          <a:p>
            <a:pPr algn="r"/>
            <a:r>
              <a:rPr lang="bg-BG" sz="1800" dirty="0"/>
              <a:t>От Кристиян Динев</a:t>
            </a:r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17870524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2EC8E-CDC7-7163-6C61-43E0E6D8E9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Dishes</a:t>
            </a:r>
            <a:endParaRPr lang="en-GB" dirty="0"/>
          </a:p>
        </p:txBody>
      </p:sp>
      <p:pic>
        <p:nvPicPr>
          <p:cNvPr id="5" name="Content Placeholder 4" descr="A screenshot of a menu&#10;&#10;AI-generated content may be incorrect.">
            <a:extLst>
              <a:ext uri="{FF2B5EF4-FFF2-40B4-BE49-F238E27FC236}">
                <a16:creationId xmlns:a16="http://schemas.microsoft.com/office/drawing/2014/main" id="{73749EF0-C484-FFA5-C189-F75070A4AF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3159" y="2222500"/>
            <a:ext cx="6805669" cy="3740150"/>
          </a:xfrm>
        </p:spPr>
      </p:pic>
    </p:spTree>
    <p:extLst>
      <p:ext uri="{BB962C8B-B14F-4D97-AF65-F5344CB8AC3E}">
        <p14:creationId xmlns:p14="http://schemas.microsoft.com/office/powerpoint/2010/main" val="119317025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96DA85-C7D3-2329-DBE2-B8A2279114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Desserts</a:t>
            </a:r>
            <a:endParaRPr lang="en-GB" dirty="0"/>
          </a:p>
        </p:txBody>
      </p:sp>
      <p:pic>
        <p:nvPicPr>
          <p:cNvPr id="5" name="Content Placeholder 4" descr="A screenshot of a menu&#10;&#10;AI-generated content may be incorrect.">
            <a:extLst>
              <a:ext uri="{FF2B5EF4-FFF2-40B4-BE49-F238E27FC236}">
                <a16:creationId xmlns:a16="http://schemas.microsoft.com/office/drawing/2014/main" id="{E625B5F7-BB78-0E3D-EC2C-5EB6BC78C5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4753" y="2222500"/>
            <a:ext cx="6802482" cy="3740150"/>
          </a:xfrm>
        </p:spPr>
      </p:pic>
    </p:spTree>
    <p:extLst>
      <p:ext uri="{BB962C8B-B14F-4D97-AF65-F5344CB8AC3E}">
        <p14:creationId xmlns:p14="http://schemas.microsoft.com/office/powerpoint/2010/main" val="201074612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F349EA-4520-5272-C8D3-59BFFBBC0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Drinks</a:t>
            </a:r>
            <a:endParaRPr lang="en-GB" dirty="0"/>
          </a:p>
        </p:txBody>
      </p:sp>
      <p:pic>
        <p:nvPicPr>
          <p:cNvPr id="5" name="Content Placeholder 4" descr="A screenshot of a menu&#10;&#10;AI-generated content may be incorrect.">
            <a:extLst>
              <a:ext uri="{FF2B5EF4-FFF2-40B4-BE49-F238E27FC236}">
                <a16:creationId xmlns:a16="http://schemas.microsoft.com/office/drawing/2014/main" id="{9AD269B6-3101-455F-70BD-FCF7F827FF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665" y="2222500"/>
            <a:ext cx="6836658" cy="3740150"/>
          </a:xfrm>
        </p:spPr>
      </p:pic>
    </p:spTree>
    <p:extLst>
      <p:ext uri="{BB962C8B-B14F-4D97-AF65-F5344CB8AC3E}">
        <p14:creationId xmlns:p14="http://schemas.microsoft.com/office/powerpoint/2010/main" val="165942581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E53615EE-C559-4E03-999B-5477F1626F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6BA89C-8C10-BCDB-6D55-29620F31D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087" y="909637"/>
            <a:ext cx="6283419" cy="1316736"/>
          </a:xfrm>
        </p:spPr>
        <p:txBody>
          <a:bodyPr>
            <a:normAutofit/>
          </a:bodyPr>
          <a:lstStyle/>
          <a:p>
            <a:r>
              <a:rPr lang="en-US" dirty="0"/>
              <a:t>Your cart</a:t>
            </a:r>
            <a:endParaRPr lang="en-GB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AEDDB4C-6582-43D5-AF25-99F4AD3A1B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6740BC-F2F7-4DB0-3217-3EF8EA36F7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087" y="2226373"/>
            <a:ext cx="6283419" cy="3721990"/>
          </a:xfrm>
        </p:spPr>
        <p:txBody>
          <a:bodyPr>
            <a:normAutofit/>
          </a:bodyPr>
          <a:lstStyle/>
          <a:p>
            <a:r>
              <a:rPr lang="en-US" dirty="0"/>
              <a:t>Apply coupons and save money</a:t>
            </a:r>
          </a:p>
          <a:p>
            <a:r>
              <a:rPr lang="en-US" dirty="0"/>
              <a:t>Place your order in seconds</a:t>
            </a:r>
            <a:endParaRPr lang="en-GB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B152A91-2920-4848-A8BC-B15DA3245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screenshot of a food order&#10;&#10;AI-generated content may be incorrect.">
            <a:extLst>
              <a:ext uri="{FF2B5EF4-FFF2-40B4-BE49-F238E27FC236}">
                <a16:creationId xmlns:a16="http://schemas.microsoft.com/office/drawing/2014/main" id="{73596F51-5FE6-4DDF-200B-C53840FFDD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8969" y="1014124"/>
            <a:ext cx="7350144" cy="4934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37928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341BFA31-6544-45C2-9DA0-9E1C5E0B19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F8738A-AF3D-E95F-0C05-D7E3691F4C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700" y="871759"/>
            <a:ext cx="10925176" cy="112887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Your orders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7849D0-031D-E99B-C308-4D02364B93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5" y="2000635"/>
            <a:ext cx="10591800" cy="64997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Track your orders in real time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C36F877-5419-44C1-A2CD-376BDDDC3E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4B21692-652C-4371-95C5-05248EF342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7890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EE2D3B5-55D8-824B-5371-2E66F072F0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3812" y="2288402"/>
            <a:ext cx="6769064" cy="3566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8420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35A8B9ED-4476-44C5-9209-0146C28B53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E3FF55-069B-AF20-7F98-A69179EE2E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33606" y="1066800"/>
            <a:ext cx="3758293" cy="350517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reservations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F0C34567-6096-4347-8107-EC8D2AEFA3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7039C108-ED63-4645-9FC8-D00CC583D3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A65252F-98A4-A2BC-2196-88B6DBC2B30E}"/>
              </a:ext>
            </a:extLst>
          </p:cNvPr>
          <p:cNvSpPr txBox="1"/>
          <p:nvPr/>
        </p:nvSpPr>
        <p:spPr>
          <a:xfrm>
            <a:off x="7633606" y="2294466"/>
            <a:ext cx="3982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Reserve table at any restaurant</a:t>
            </a:r>
            <a:endParaRPr lang="en-GB" dirty="0"/>
          </a:p>
        </p:txBody>
      </p:sp>
      <p:pic>
        <p:nvPicPr>
          <p:cNvPr id="12" name="Picture 11" descr="A screenshot of a reservation&#10;&#10;AI-generated content may be incorrect.">
            <a:extLst>
              <a:ext uri="{FF2B5EF4-FFF2-40B4-BE49-F238E27FC236}">
                <a16:creationId xmlns:a16="http://schemas.microsoft.com/office/drawing/2014/main" id="{3A9B9E92-3E88-7427-DD25-63DE9E767F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736" y="2479057"/>
            <a:ext cx="3612743" cy="3546162"/>
          </a:xfrm>
          <a:prstGeom prst="rect">
            <a:avLst/>
          </a:prstGeom>
        </p:spPr>
      </p:pic>
      <p:pic>
        <p:nvPicPr>
          <p:cNvPr id="15" name="Picture 14" descr="A screenshot of a phone&#10;&#10;AI-generated content may be incorrect.">
            <a:extLst>
              <a:ext uri="{FF2B5EF4-FFF2-40B4-BE49-F238E27FC236}">
                <a16:creationId xmlns:a16="http://schemas.microsoft.com/office/drawing/2014/main" id="{5EBA3424-00F0-772A-C8D4-27A774F356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3098" y="870212"/>
            <a:ext cx="3339276" cy="5155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39420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74DA33-4535-CE45-1834-0330CA49FC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14400"/>
            <a:ext cx="3767037" cy="1307592"/>
          </a:xfrm>
        </p:spPr>
        <p:txBody>
          <a:bodyPr/>
          <a:lstStyle/>
          <a:p>
            <a:r>
              <a:rPr lang="en-US" dirty="0"/>
              <a:t>profile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DD1742-52AF-C181-A79A-2912E2FFAA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636" y="2221992"/>
            <a:ext cx="2637846" cy="3485337"/>
          </a:xfrm>
        </p:spPr>
        <p:txBody>
          <a:bodyPr/>
          <a:lstStyle/>
          <a:p>
            <a:r>
              <a:rPr lang="en-US" dirty="0"/>
              <a:t>Manage your profile</a:t>
            </a:r>
            <a:endParaRPr lang="en-GB" dirty="0"/>
          </a:p>
        </p:txBody>
      </p:sp>
      <p:pic>
        <p:nvPicPr>
          <p:cNvPr id="5" name="Picture 4" descr="A screenshot of a profile&#10;&#10;AI-generated content may be incorrect.">
            <a:extLst>
              <a:ext uri="{FF2B5EF4-FFF2-40B4-BE49-F238E27FC236}">
                <a16:creationId xmlns:a16="http://schemas.microsoft.com/office/drawing/2014/main" id="{1769E50B-6AB3-BAD2-FD81-EFE9A777E1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2044" y="722974"/>
            <a:ext cx="5320463" cy="5412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79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965FF-623D-1F59-CCB4-41BA134DCE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Admin panel</a:t>
            </a:r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0BC44AC-AA7D-4A2B-49DA-DE2C0EB0C65E}"/>
              </a:ext>
            </a:extLst>
          </p:cNvPr>
          <p:cNvSpPr txBox="1"/>
          <p:nvPr/>
        </p:nvSpPr>
        <p:spPr>
          <a:xfrm>
            <a:off x="700635" y="2427797"/>
            <a:ext cx="321943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Keep track of your employes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Only available for staff with role Manager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Only the Manager can add other staff and give them roles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Only the Manager has access to all admin features</a:t>
            </a:r>
            <a:endParaRPr lang="en-US" dirty="0"/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62FEA69-169F-09E8-C5C8-A82CC682C4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0067" y="2023108"/>
            <a:ext cx="7996397" cy="3514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961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341BFA31-6544-45C2-9DA0-9E1C5E0B19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04C698-C861-E3B7-4E07-ADE4F41D24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700" y="871759"/>
            <a:ext cx="10925176" cy="112887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Admin panel – restaurant 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02FC23-2007-5989-8D0C-B6593B2D9A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5" y="2000635"/>
            <a:ext cx="10591800" cy="64997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View and Update how your customers see your restaurant on the website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C36F877-5419-44C1-A2CD-376BDDDC3E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35C0490-125B-D21D-3A3F-A2F6F565FE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099" y="2991676"/>
            <a:ext cx="5085200" cy="2822285"/>
          </a:xfrm>
          <a:prstGeom prst="rect">
            <a:avLst/>
          </a:prstGeom>
        </p:spPr>
      </p:pic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10FEDC2-A223-D90A-6DC4-82CA0D5BD5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3514" y="2985969"/>
            <a:ext cx="5128862" cy="2833696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4B21692-652C-4371-95C5-05248EF342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7890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163658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sto M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AFCD5A-75CA-DC0A-AEF9-BF0BDF826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1593" y="1358670"/>
            <a:ext cx="3345157" cy="1493327"/>
          </a:xfrm>
        </p:spPr>
        <p:txBody>
          <a:bodyPr anchor="ctr">
            <a:noAutofit/>
          </a:bodyPr>
          <a:lstStyle/>
          <a:p>
            <a:r>
              <a:rPr lang="en-US" dirty="0"/>
              <a:t>Admin panel - Dishes</a:t>
            </a:r>
            <a:endParaRPr lang="en-GB" dirty="0"/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005717B-729B-32B3-DCB5-6419C137F1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508" b="-1"/>
          <a:stretch>
            <a:fillRect/>
          </a:stretch>
        </p:blipFill>
        <p:spPr>
          <a:xfrm>
            <a:off x="-1" y="10"/>
            <a:ext cx="8056345" cy="685799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11FC409-B3C2-4F68-865C-C5333D6F27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741170" y="1172935"/>
            <a:ext cx="2653318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810270D-76A7-44B3-9746-7EDF57886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741170" y="3105667"/>
            <a:ext cx="265331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E07E22-6E9A-10E4-BC10-14FD4A349C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52509" y="3359338"/>
            <a:ext cx="2843711" cy="2862072"/>
          </a:xfrm>
        </p:spPr>
        <p:txBody>
          <a:bodyPr>
            <a:normAutofit/>
          </a:bodyPr>
          <a:lstStyle/>
          <a:p>
            <a:r>
              <a:rPr lang="en-US" dirty="0"/>
              <a:t>Keep your dishes up to date</a:t>
            </a:r>
          </a:p>
          <a:p>
            <a:r>
              <a:rPr lang="en-US" dirty="0"/>
              <a:t>View, Add, Update and Remove any dish you like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64586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68B2C62-7648-4430-90D5-AE0F252AF1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1A7880-C0F6-AD8D-11DF-F70BBAF8A0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087" y="909638"/>
            <a:ext cx="10691813" cy="1155618"/>
          </a:xfrm>
        </p:spPr>
        <p:txBody>
          <a:bodyPr>
            <a:normAutofit/>
          </a:bodyPr>
          <a:lstStyle/>
          <a:p>
            <a:r>
              <a:rPr lang="bg-BG" dirty="0"/>
              <a:t>Какво представлява?</a:t>
            </a:r>
            <a:endParaRPr lang="en-GB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AD0195E-7F27-4D06-9427-0C121D721A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D74C2FC-3228-4FC1-B97B-87AD35508D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1FA029F4-A9AD-F343-63AE-7CC18D4ED5AC}"/>
              </a:ext>
            </a:extLst>
          </p:cNvPr>
          <p:cNvSpPr/>
          <p:nvPr/>
        </p:nvSpPr>
        <p:spPr>
          <a:xfrm>
            <a:off x="700088" y="2979123"/>
            <a:ext cx="3007072" cy="1909490"/>
          </a:xfrm>
          <a:prstGeom prst="roundRect">
            <a:avLst>
              <a:gd name="adj" fmla="val 10000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30FE2D7F-D319-0E40-5CB3-ABB59DA5FFB3}"/>
              </a:ext>
            </a:extLst>
          </p:cNvPr>
          <p:cNvSpPr/>
          <p:nvPr/>
        </p:nvSpPr>
        <p:spPr>
          <a:xfrm>
            <a:off x="1034207" y="3296536"/>
            <a:ext cx="3007072" cy="1909490"/>
          </a:xfrm>
          <a:custGeom>
            <a:avLst/>
            <a:gdLst>
              <a:gd name="connsiteX0" fmla="*/ 0 w 3007072"/>
              <a:gd name="connsiteY0" fmla="*/ 190949 h 1909490"/>
              <a:gd name="connsiteX1" fmla="*/ 190949 w 3007072"/>
              <a:gd name="connsiteY1" fmla="*/ 0 h 1909490"/>
              <a:gd name="connsiteX2" fmla="*/ 2816123 w 3007072"/>
              <a:gd name="connsiteY2" fmla="*/ 0 h 1909490"/>
              <a:gd name="connsiteX3" fmla="*/ 3007072 w 3007072"/>
              <a:gd name="connsiteY3" fmla="*/ 190949 h 1909490"/>
              <a:gd name="connsiteX4" fmla="*/ 3007072 w 3007072"/>
              <a:gd name="connsiteY4" fmla="*/ 1718541 h 1909490"/>
              <a:gd name="connsiteX5" fmla="*/ 2816123 w 3007072"/>
              <a:gd name="connsiteY5" fmla="*/ 1909490 h 1909490"/>
              <a:gd name="connsiteX6" fmla="*/ 190949 w 3007072"/>
              <a:gd name="connsiteY6" fmla="*/ 1909490 h 1909490"/>
              <a:gd name="connsiteX7" fmla="*/ 0 w 3007072"/>
              <a:gd name="connsiteY7" fmla="*/ 1718541 h 1909490"/>
              <a:gd name="connsiteX8" fmla="*/ 0 w 3007072"/>
              <a:gd name="connsiteY8" fmla="*/ 190949 h 1909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07072" h="1909490">
                <a:moveTo>
                  <a:pt x="0" y="190949"/>
                </a:moveTo>
                <a:cubicBezTo>
                  <a:pt x="0" y="85491"/>
                  <a:pt x="85491" y="0"/>
                  <a:pt x="190949" y="0"/>
                </a:cubicBezTo>
                <a:lnTo>
                  <a:pt x="2816123" y="0"/>
                </a:lnTo>
                <a:cubicBezTo>
                  <a:pt x="2921581" y="0"/>
                  <a:pt x="3007072" y="85491"/>
                  <a:pt x="3007072" y="190949"/>
                </a:cubicBezTo>
                <a:lnTo>
                  <a:pt x="3007072" y="1718541"/>
                </a:lnTo>
                <a:cubicBezTo>
                  <a:pt x="3007072" y="1823999"/>
                  <a:pt x="2921581" y="1909490"/>
                  <a:pt x="2816123" y="1909490"/>
                </a:cubicBezTo>
                <a:lnTo>
                  <a:pt x="190949" y="1909490"/>
                </a:lnTo>
                <a:cubicBezTo>
                  <a:pt x="85491" y="1909490"/>
                  <a:pt x="0" y="1823999"/>
                  <a:pt x="0" y="1718541"/>
                </a:cubicBezTo>
                <a:lnTo>
                  <a:pt x="0" y="190949"/>
                </a:lnTo>
                <a:close/>
              </a:path>
            </a:pathLst>
          </a:cu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74037" tIns="174037" rIns="174037" bIns="174037" numCol="1" spcCol="1270" anchor="ctr" anchorCtr="0">
            <a:noAutofit/>
          </a:bodyPr>
          <a:lstStyle/>
          <a:p>
            <a:pPr marL="0" lvl="0" indent="0" algn="ctr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bg-BG" sz="3100" kern="1200" dirty="0"/>
              <a:t>Всичко в едно</a:t>
            </a:r>
            <a:endParaRPr lang="en-US" sz="3100" kern="1200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5C09B60-8EA9-7D2A-94E3-26DDCAA78EAA}"/>
              </a:ext>
            </a:extLst>
          </p:cNvPr>
          <p:cNvSpPr/>
          <p:nvPr/>
        </p:nvSpPr>
        <p:spPr>
          <a:xfrm>
            <a:off x="4375398" y="2979123"/>
            <a:ext cx="3007072" cy="1909490"/>
          </a:xfrm>
          <a:prstGeom prst="roundRect">
            <a:avLst>
              <a:gd name="adj" fmla="val 10000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B246E22-B6C7-D52B-BD56-4D89CA045E59}"/>
              </a:ext>
            </a:extLst>
          </p:cNvPr>
          <p:cNvSpPr/>
          <p:nvPr/>
        </p:nvSpPr>
        <p:spPr>
          <a:xfrm>
            <a:off x="4709517" y="3296536"/>
            <a:ext cx="3007072" cy="1909490"/>
          </a:xfrm>
          <a:custGeom>
            <a:avLst/>
            <a:gdLst>
              <a:gd name="connsiteX0" fmla="*/ 0 w 3007072"/>
              <a:gd name="connsiteY0" fmla="*/ 190949 h 1909490"/>
              <a:gd name="connsiteX1" fmla="*/ 190949 w 3007072"/>
              <a:gd name="connsiteY1" fmla="*/ 0 h 1909490"/>
              <a:gd name="connsiteX2" fmla="*/ 2816123 w 3007072"/>
              <a:gd name="connsiteY2" fmla="*/ 0 h 1909490"/>
              <a:gd name="connsiteX3" fmla="*/ 3007072 w 3007072"/>
              <a:gd name="connsiteY3" fmla="*/ 190949 h 1909490"/>
              <a:gd name="connsiteX4" fmla="*/ 3007072 w 3007072"/>
              <a:gd name="connsiteY4" fmla="*/ 1718541 h 1909490"/>
              <a:gd name="connsiteX5" fmla="*/ 2816123 w 3007072"/>
              <a:gd name="connsiteY5" fmla="*/ 1909490 h 1909490"/>
              <a:gd name="connsiteX6" fmla="*/ 190949 w 3007072"/>
              <a:gd name="connsiteY6" fmla="*/ 1909490 h 1909490"/>
              <a:gd name="connsiteX7" fmla="*/ 0 w 3007072"/>
              <a:gd name="connsiteY7" fmla="*/ 1718541 h 1909490"/>
              <a:gd name="connsiteX8" fmla="*/ 0 w 3007072"/>
              <a:gd name="connsiteY8" fmla="*/ 190949 h 1909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07072" h="1909490">
                <a:moveTo>
                  <a:pt x="0" y="190949"/>
                </a:moveTo>
                <a:cubicBezTo>
                  <a:pt x="0" y="85491"/>
                  <a:pt x="85491" y="0"/>
                  <a:pt x="190949" y="0"/>
                </a:cubicBezTo>
                <a:lnTo>
                  <a:pt x="2816123" y="0"/>
                </a:lnTo>
                <a:cubicBezTo>
                  <a:pt x="2921581" y="0"/>
                  <a:pt x="3007072" y="85491"/>
                  <a:pt x="3007072" y="190949"/>
                </a:cubicBezTo>
                <a:lnTo>
                  <a:pt x="3007072" y="1718541"/>
                </a:lnTo>
                <a:cubicBezTo>
                  <a:pt x="3007072" y="1823999"/>
                  <a:pt x="2921581" y="1909490"/>
                  <a:pt x="2816123" y="1909490"/>
                </a:cubicBezTo>
                <a:lnTo>
                  <a:pt x="190949" y="1909490"/>
                </a:lnTo>
                <a:cubicBezTo>
                  <a:pt x="85491" y="1909490"/>
                  <a:pt x="0" y="1823999"/>
                  <a:pt x="0" y="1718541"/>
                </a:cubicBezTo>
                <a:lnTo>
                  <a:pt x="0" y="190949"/>
                </a:lnTo>
                <a:close/>
              </a:path>
            </a:pathLst>
          </a:cu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74037" tIns="174037" rIns="174037" bIns="174037" numCol="1" spcCol="1270" anchor="ctr" anchorCtr="0">
            <a:noAutofit/>
          </a:bodyPr>
          <a:lstStyle/>
          <a:p>
            <a:pPr marL="0" lvl="0" indent="0" algn="ctr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bg-BG" sz="3100" kern="1200" dirty="0"/>
              <a:t>Дава повече възможностти за развитие</a:t>
            </a:r>
            <a:endParaRPr lang="en-US" sz="3100" kern="1200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3889CFF-8ACB-436B-05C5-06E22DD6F998}"/>
              </a:ext>
            </a:extLst>
          </p:cNvPr>
          <p:cNvSpPr/>
          <p:nvPr/>
        </p:nvSpPr>
        <p:spPr>
          <a:xfrm>
            <a:off x="8050708" y="2979123"/>
            <a:ext cx="3007072" cy="1909490"/>
          </a:xfrm>
          <a:prstGeom prst="roundRect">
            <a:avLst>
              <a:gd name="adj" fmla="val 10000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660E5F3-C5A1-4BB4-B444-C200437BFD4D}"/>
              </a:ext>
            </a:extLst>
          </p:cNvPr>
          <p:cNvSpPr/>
          <p:nvPr/>
        </p:nvSpPr>
        <p:spPr>
          <a:xfrm>
            <a:off x="8384827" y="3296536"/>
            <a:ext cx="3007072" cy="1909490"/>
          </a:xfrm>
          <a:custGeom>
            <a:avLst/>
            <a:gdLst>
              <a:gd name="connsiteX0" fmla="*/ 0 w 3007072"/>
              <a:gd name="connsiteY0" fmla="*/ 190949 h 1909490"/>
              <a:gd name="connsiteX1" fmla="*/ 190949 w 3007072"/>
              <a:gd name="connsiteY1" fmla="*/ 0 h 1909490"/>
              <a:gd name="connsiteX2" fmla="*/ 2816123 w 3007072"/>
              <a:gd name="connsiteY2" fmla="*/ 0 h 1909490"/>
              <a:gd name="connsiteX3" fmla="*/ 3007072 w 3007072"/>
              <a:gd name="connsiteY3" fmla="*/ 190949 h 1909490"/>
              <a:gd name="connsiteX4" fmla="*/ 3007072 w 3007072"/>
              <a:gd name="connsiteY4" fmla="*/ 1718541 h 1909490"/>
              <a:gd name="connsiteX5" fmla="*/ 2816123 w 3007072"/>
              <a:gd name="connsiteY5" fmla="*/ 1909490 h 1909490"/>
              <a:gd name="connsiteX6" fmla="*/ 190949 w 3007072"/>
              <a:gd name="connsiteY6" fmla="*/ 1909490 h 1909490"/>
              <a:gd name="connsiteX7" fmla="*/ 0 w 3007072"/>
              <a:gd name="connsiteY7" fmla="*/ 1718541 h 1909490"/>
              <a:gd name="connsiteX8" fmla="*/ 0 w 3007072"/>
              <a:gd name="connsiteY8" fmla="*/ 190949 h 1909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07072" h="1909490">
                <a:moveTo>
                  <a:pt x="0" y="190949"/>
                </a:moveTo>
                <a:cubicBezTo>
                  <a:pt x="0" y="85491"/>
                  <a:pt x="85491" y="0"/>
                  <a:pt x="190949" y="0"/>
                </a:cubicBezTo>
                <a:lnTo>
                  <a:pt x="2816123" y="0"/>
                </a:lnTo>
                <a:cubicBezTo>
                  <a:pt x="2921581" y="0"/>
                  <a:pt x="3007072" y="85491"/>
                  <a:pt x="3007072" y="190949"/>
                </a:cubicBezTo>
                <a:lnTo>
                  <a:pt x="3007072" y="1718541"/>
                </a:lnTo>
                <a:cubicBezTo>
                  <a:pt x="3007072" y="1823999"/>
                  <a:pt x="2921581" y="1909490"/>
                  <a:pt x="2816123" y="1909490"/>
                </a:cubicBezTo>
                <a:lnTo>
                  <a:pt x="190949" y="1909490"/>
                </a:lnTo>
                <a:cubicBezTo>
                  <a:pt x="85491" y="1909490"/>
                  <a:pt x="0" y="1823999"/>
                  <a:pt x="0" y="1718541"/>
                </a:cubicBezTo>
                <a:lnTo>
                  <a:pt x="0" y="190949"/>
                </a:lnTo>
                <a:close/>
              </a:path>
            </a:pathLst>
          </a:cu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74037" tIns="174037" rIns="174037" bIns="174037" numCol="1" spcCol="1270" anchor="ctr" anchorCtr="0">
            <a:noAutofit/>
          </a:bodyPr>
          <a:lstStyle/>
          <a:p>
            <a:pPr marL="0" lvl="0" indent="0" algn="ctr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bg-BG" sz="3100" kern="1200" dirty="0"/>
              <a:t>Потенциял за реализация</a:t>
            </a:r>
            <a:endParaRPr lang="en-US" sz="3100" kern="1200" dirty="0"/>
          </a:p>
        </p:txBody>
      </p:sp>
    </p:spTree>
    <p:extLst>
      <p:ext uri="{BB962C8B-B14F-4D97-AF65-F5344CB8AC3E}">
        <p14:creationId xmlns:p14="http://schemas.microsoft.com/office/powerpoint/2010/main" val="370215805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  <p:bldP spid="10" grpId="0" animBg="1"/>
      <p:bldP spid="1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BCCBE6-09A1-AD60-F0B3-2D7F77A76D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914400"/>
            <a:ext cx="10780776" cy="1180210"/>
          </a:xfrm>
        </p:spPr>
        <p:txBody>
          <a:bodyPr>
            <a:normAutofit/>
          </a:bodyPr>
          <a:lstStyle/>
          <a:p>
            <a:r>
              <a:rPr lang="en-US" dirty="0"/>
              <a:t>Admin panel - coupons</a:t>
            </a:r>
            <a:endParaRPr lang="en-GB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E495065-8864-87FB-2BCC-254769963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4672" y="722376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screenshot of a menu&#10;&#10;AI-generated content may be incorrect.">
            <a:extLst>
              <a:ext uri="{FF2B5EF4-FFF2-40B4-BE49-F238E27FC236}">
                <a16:creationId xmlns:a16="http://schemas.microsoft.com/office/drawing/2014/main" id="{300D8FBF-AC75-52E2-8EE8-FF64C27380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103" y="2038350"/>
            <a:ext cx="6063356" cy="3350003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09B696-D5A0-8CB4-17B6-1C010FDC95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31092" y="2038350"/>
            <a:ext cx="4242399" cy="3641639"/>
          </a:xfrm>
        </p:spPr>
        <p:txBody>
          <a:bodyPr>
            <a:normAutofit/>
          </a:bodyPr>
          <a:lstStyle/>
          <a:p>
            <a:r>
              <a:rPr lang="en-US" dirty="0"/>
              <a:t>View, Add, Update and Remove any coupon codes you like</a:t>
            </a:r>
          </a:p>
          <a:p>
            <a:r>
              <a:rPr lang="en-US" dirty="0"/>
              <a:t>Keep your customers engaged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35125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0DA244-83D3-908E-799C-3C29C59828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914400"/>
            <a:ext cx="10687812" cy="798194"/>
          </a:xfrm>
        </p:spPr>
        <p:txBody>
          <a:bodyPr>
            <a:normAutofit/>
          </a:bodyPr>
          <a:lstStyle/>
          <a:p>
            <a:r>
              <a:rPr lang="en-US" dirty="0"/>
              <a:t>Admin panel – completed delivers</a:t>
            </a:r>
            <a:endParaRPr lang="en-GB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2E57F3D-33BE-4306-87E6-2457637195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4672" y="723900"/>
            <a:ext cx="10588752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123C052-8062-098F-3374-D3704EA608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088" y="2019440"/>
            <a:ext cx="6072188" cy="333970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A12450-7D0F-1358-4EE2-670B9EC4C1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39531" y="2019440"/>
            <a:ext cx="4191001" cy="1725927"/>
          </a:xfrm>
        </p:spPr>
        <p:txBody>
          <a:bodyPr anchor="b">
            <a:normAutofit/>
          </a:bodyPr>
          <a:lstStyle/>
          <a:p>
            <a:r>
              <a:rPr lang="en-US" dirty="0"/>
              <a:t>Track when online delivers are completed</a:t>
            </a:r>
          </a:p>
          <a:p>
            <a:r>
              <a:rPr lang="en-US" dirty="0"/>
              <a:t>Verify the delivers</a:t>
            </a:r>
          </a:p>
          <a:p>
            <a:r>
              <a:rPr lang="en-US" dirty="0"/>
              <a:t>Simple working delivery system</a:t>
            </a:r>
            <a:endParaRPr lang="en-GB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E0104E4-99BC-494F-8342-F250828E57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9065" y="6145599"/>
            <a:ext cx="1058283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9252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A805A9-566B-66C4-5275-B5A82A6728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Admin panel - orders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1E4BC3-D911-3F6A-79D0-B7F3FDE892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636" y="1869312"/>
            <a:ext cx="2368686" cy="3794888"/>
          </a:xfrm>
        </p:spPr>
        <p:txBody>
          <a:bodyPr/>
          <a:lstStyle/>
          <a:p>
            <a:r>
              <a:rPr lang="en-US" dirty="0"/>
              <a:t>Manage all the orders which are happening at the restaurant. Both deliveries and dinning.</a:t>
            </a:r>
          </a:p>
          <a:p>
            <a:r>
              <a:rPr lang="en-US" dirty="0"/>
              <a:t>Only available for staff with role Waiter/Waitress.</a:t>
            </a:r>
            <a:endParaRPr lang="en-GB" dirty="0"/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2DFD1C1-83B8-2807-FF53-57B5BF0EC8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2123" y="3152162"/>
            <a:ext cx="5117071" cy="2828389"/>
          </a:xfrm>
          <a:prstGeom prst="rect">
            <a:avLst/>
          </a:prstGeom>
        </p:spPr>
      </p:pic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68F53C2-3A7B-B01F-8FEA-8E956F88C7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9194" y="3151714"/>
            <a:ext cx="2962170" cy="2828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045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578EB459-3385-4BF6-A9E1-154CBA2510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1B1130-6A4E-F7B5-1BD1-B76D1B8F4F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910666"/>
            <a:ext cx="4420234" cy="1605465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Admin panel – creating orders for customers</a:t>
            </a:r>
            <a:endParaRPr lang="en-GB" dirty="0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1DC20223-0542-4FF7-8F2F-136889161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6ADDC4-A0B7-07C5-A231-80E856EB5D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4088" y="3111415"/>
            <a:ext cx="3985732" cy="3050085"/>
          </a:xfrm>
        </p:spPr>
        <p:txBody>
          <a:bodyPr>
            <a:normAutofit/>
          </a:bodyPr>
          <a:lstStyle/>
          <a:p>
            <a:r>
              <a:rPr lang="en-US" dirty="0"/>
              <a:t>You can simply place an order for any customer who is dinning at the restaurant.</a:t>
            </a:r>
          </a:p>
          <a:p>
            <a:r>
              <a:rPr lang="en-US" dirty="0"/>
              <a:t>Simple, easy, fast</a:t>
            </a:r>
            <a:endParaRPr lang="en-GB" dirty="0"/>
          </a:p>
        </p:txBody>
      </p:sp>
      <p:pic>
        <p:nvPicPr>
          <p:cNvPr id="7" name="Picture 6" descr="A screenshot of a menu&#10;&#10;AI-generated content may be incorrect.">
            <a:extLst>
              <a:ext uri="{FF2B5EF4-FFF2-40B4-BE49-F238E27FC236}">
                <a16:creationId xmlns:a16="http://schemas.microsoft.com/office/drawing/2014/main" id="{1305FEBE-104D-1775-258A-65CEE01BF1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6" r="32415"/>
          <a:stretch>
            <a:fillRect/>
          </a:stretch>
        </p:blipFill>
        <p:spPr>
          <a:xfrm>
            <a:off x="5360559" y="10"/>
            <a:ext cx="3359905" cy="2819390"/>
          </a:xfrm>
          <a:prstGeom prst="rect">
            <a:avLst/>
          </a:prstGeom>
        </p:spPr>
      </p:pic>
      <p:pic>
        <p:nvPicPr>
          <p:cNvPr id="5" name="Picture 4" descr="A screenshot of a website&#10;&#10;AI-generated content may be incorrect.">
            <a:extLst>
              <a:ext uri="{FF2B5EF4-FFF2-40B4-BE49-F238E27FC236}">
                <a16:creationId xmlns:a16="http://schemas.microsoft.com/office/drawing/2014/main" id="{248D7677-C21D-461A-04FA-358C3BFC17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95" b="-2"/>
          <a:stretch>
            <a:fillRect/>
          </a:stretch>
        </p:blipFill>
        <p:spPr>
          <a:xfrm>
            <a:off x="5360564" y="2819400"/>
            <a:ext cx="6831431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158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341BFA31-6544-45C2-9DA0-9E1C5E0B19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F1EBE8-7642-F1AF-76C0-4B5C04A02E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700" y="871759"/>
            <a:ext cx="10925176" cy="112887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The two orders we have so far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C36F877-5419-44C1-A2CD-376BDDDC3E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105FD85-6C29-1232-FF9F-F0C2F68BF4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098" y="2882667"/>
            <a:ext cx="5281615" cy="2931295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4B21692-652C-4371-95C5-05248EF342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7890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Screens screenshot of a computer screen&#10;&#10;AI-generated content may be incorrect.">
            <a:extLst>
              <a:ext uri="{FF2B5EF4-FFF2-40B4-BE49-F238E27FC236}">
                <a16:creationId xmlns:a16="http://schemas.microsoft.com/office/drawing/2014/main" id="{96D6E038-0F9D-ADA7-6297-C28942A302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1713" y="2882667"/>
            <a:ext cx="6012912" cy="2931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7569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578EB459-3385-4BF6-A9E1-154CBA2510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969F7B-5461-7197-E8AE-B10123357E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910667"/>
            <a:ext cx="3985731" cy="1316736"/>
          </a:xfrm>
        </p:spPr>
        <p:txBody>
          <a:bodyPr>
            <a:normAutofit/>
          </a:bodyPr>
          <a:lstStyle/>
          <a:p>
            <a:r>
              <a:rPr lang="en-US" dirty="0"/>
              <a:t>Admin panel - kitchen</a:t>
            </a:r>
            <a:endParaRPr lang="en-GB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DC20223-0542-4FF7-8F2F-136889161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EC15D9-9F50-1711-787C-A9CFBF7268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4088" y="2819400"/>
            <a:ext cx="3985732" cy="3342100"/>
          </a:xfrm>
        </p:spPr>
        <p:txBody>
          <a:bodyPr>
            <a:normAutofit/>
          </a:bodyPr>
          <a:lstStyle/>
          <a:p>
            <a:r>
              <a:rPr lang="en-US" dirty="0"/>
              <a:t>Track and update the current status of the dish while cooking it in real time</a:t>
            </a:r>
          </a:p>
          <a:p>
            <a:r>
              <a:rPr lang="en-US" dirty="0"/>
              <a:t>Using </a:t>
            </a:r>
            <a:r>
              <a:rPr lang="en-US" dirty="0" err="1"/>
              <a:t>WebSockets</a:t>
            </a:r>
            <a:r>
              <a:rPr lang="en-US" dirty="0"/>
              <a:t> to deliver real time data to the client and server</a:t>
            </a:r>
          </a:p>
          <a:p>
            <a:r>
              <a:rPr lang="en-US" dirty="0"/>
              <a:t>Only staff with role Cook can access this page</a:t>
            </a:r>
            <a:endParaRPr lang="en-GB" dirty="0"/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3681F53-C5CC-DB0F-7205-F09A7B7D77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20" b="1"/>
          <a:stretch>
            <a:fillRect/>
          </a:stretch>
        </p:blipFill>
        <p:spPr>
          <a:xfrm>
            <a:off x="5283881" y="3669874"/>
            <a:ext cx="5212765" cy="3081678"/>
          </a:xfrm>
          <a:prstGeom prst="rect">
            <a:avLst/>
          </a:prstGeom>
        </p:spPr>
      </p:pic>
      <p:pic>
        <p:nvPicPr>
          <p:cNvPr id="6" name="Picture 5" descr="A screenshot of a menu&#10;&#10;AI-generated content may be incorrect.">
            <a:extLst>
              <a:ext uri="{FF2B5EF4-FFF2-40B4-BE49-F238E27FC236}">
                <a16:creationId xmlns:a16="http://schemas.microsoft.com/office/drawing/2014/main" id="{8D83CBF6-F103-4F16-4B2A-42416A6321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3881" y="-27286"/>
            <a:ext cx="5100950" cy="3408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517548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74ABF6B1-3A9A-4CEE-889E-0D96AB03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F100DF-FDE8-6ECA-9D8E-8DABDCA3C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916" y="914402"/>
            <a:ext cx="10706984" cy="147285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Real time data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A3B1AA1-E3FF-4079-8312-680006C2E0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A screenshot of a menu&#10;&#10;AI-generated content may be incorrect.">
            <a:extLst>
              <a:ext uri="{FF2B5EF4-FFF2-40B4-BE49-F238E27FC236}">
                <a16:creationId xmlns:a16="http://schemas.microsoft.com/office/drawing/2014/main" id="{035453CA-36AC-E9C1-C388-E34AF6DFDF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47" b="3"/>
          <a:stretch>
            <a:fillRect/>
          </a:stretch>
        </p:blipFill>
        <p:spPr>
          <a:xfrm>
            <a:off x="800100" y="3408760"/>
            <a:ext cx="3429884" cy="2382440"/>
          </a:xfrm>
          <a:prstGeom prst="rect">
            <a:avLst/>
          </a:prstGeom>
        </p:spPr>
      </p:pic>
      <p:pic>
        <p:nvPicPr>
          <p:cNvPr id="5" name="Content Placeholder 4" descr="A screenshot of a menu&#10;&#10;AI-generated content may be incorrect.">
            <a:extLst>
              <a:ext uri="{FF2B5EF4-FFF2-40B4-BE49-F238E27FC236}">
                <a16:creationId xmlns:a16="http://schemas.microsoft.com/office/drawing/2014/main" id="{30C5D552-FF37-3E0A-1762-A93C59D0D0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93"/>
          <a:stretch>
            <a:fillRect/>
          </a:stretch>
        </p:blipFill>
        <p:spPr>
          <a:xfrm>
            <a:off x="4416633" y="3423024"/>
            <a:ext cx="3376705" cy="2382440"/>
          </a:xfrm>
          <a:prstGeom prst="rect">
            <a:avLst/>
          </a:prstGeom>
        </p:spPr>
      </p:pic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F755FB4-B9E7-397C-A27D-23EFDD4A65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85" r="9832" b="-3"/>
          <a:stretch>
            <a:fillRect/>
          </a:stretch>
        </p:blipFill>
        <p:spPr>
          <a:xfrm>
            <a:off x="7979987" y="3429000"/>
            <a:ext cx="3405730" cy="2382440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A0388DE-CBA1-408E-BECE-8BCDD80FD5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5547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341BFA31-6544-45C2-9DA0-9E1C5E0B19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2BC356-9352-6D87-7C49-F79356B10C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700" y="871759"/>
            <a:ext cx="10925176" cy="112887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Back to the orders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46A63A-AB54-14EB-D936-FF53DC1968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5" y="2000635"/>
            <a:ext cx="10591800" cy="649971"/>
          </a:xfrm>
        </p:spPr>
        <p:txBody>
          <a:bodyPr vert="horz" lIns="91440" tIns="45720" rIns="91440" bIns="45720" rtlCol="0" anchor="t">
            <a:normAutofit fontScale="92500"/>
          </a:bodyPr>
          <a:lstStyle/>
          <a:p>
            <a:r>
              <a:rPr lang="en-US" dirty="0"/>
              <a:t>We can now see that they have changed their status both on the admin’s side and customer’s side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C36F877-5419-44C1-A2CD-376BDDDC3E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screenshot of a menu&#10;&#10;AI-generated content may be incorrect.">
            <a:extLst>
              <a:ext uri="{FF2B5EF4-FFF2-40B4-BE49-F238E27FC236}">
                <a16:creationId xmlns:a16="http://schemas.microsoft.com/office/drawing/2014/main" id="{8966C0ED-964D-05BD-B49D-793EE4DD1F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099" y="2991676"/>
            <a:ext cx="5085200" cy="2822285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4B21692-652C-4371-95C5-05248EF342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7890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9C0A29C-11A7-ED2D-18E8-C77DB5D657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5299" y="2986568"/>
            <a:ext cx="5782654" cy="2193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88925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74ABF6B1-3A9A-4CEE-889E-0D96AB03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4231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87017C-0210-67E6-11EC-838AA6C0C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4453" y="919186"/>
            <a:ext cx="10744394" cy="71836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Marking one of the orders as </a:t>
            </a:r>
            <a:r>
              <a:rPr lang="en-US" dirty="0" err="1"/>
              <a:t>surved</a:t>
            </a:r>
            <a:endParaRPr lang="en-US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0AA8030-FA65-4B8E-8530-372EEE8517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A screenshot of a menu&#10;&#10;AI-generated content may be incorrect.">
            <a:extLst>
              <a:ext uri="{FF2B5EF4-FFF2-40B4-BE49-F238E27FC236}">
                <a16:creationId xmlns:a16="http://schemas.microsoft.com/office/drawing/2014/main" id="{97124768-7382-BDA2-9924-F0180C5AAE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911" y="3072984"/>
            <a:ext cx="4434706" cy="3452773"/>
          </a:xfrm>
          <a:prstGeom prst="rect">
            <a:avLst/>
          </a:prstGeom>
        </p:spPr>
      </p:pic>
      <p:pic>
        <p:nvPicPr>
          <p:cNvPr id="11" name="Picture 10" descr="A green rectangular sign with black text&#10;&#10;AI-generated content may be incorrect.">
            <a:extLst>
              <a:ext uri="{FF2B5EF4-FFF2-40B4-BE49-F238E27FC236}">
                <a16:creationId xmlns:a16="http://schemas.microsoft.com/office/drawing/2014/main" id="{150C9C1D-82E4-7865-DCD1-B0C01127C2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1954" y="3072984"/>
            <a:ext cx="1743318" cy="695422"/>
          </a:xfrm>
          <a:prstGeom prst="rect">
            <a:avLst/>
          </a:prstGeom>
        </p:spPr>
      </p:pic>
      <p:pic>
        <p:nvPicPr>
          <p:cNvPr id="13" name="Picture 12" descr="A black background with red and yellow rectangles&#10;&#10;AI-generated content may be incorrect.">
            <a:extLst>
              <a:ext uri="{FF2B5EF4-FFF2-40B4-BE49-F238E27FC236}">
                <a16:creationId xmlns:a16="http://schemas.microsoft.com/office/drawing/2014/main" id="{F193F6E1-5646-E75C-8CDD-5088C15996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2138" y="5610047"/>
            <a:ext cx="6935631" cy="897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947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578EB459-3385-4BF6-A9E1-154CBA2510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80B1B7-AFEB-13BD-E3DE-B10FBBCA6F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909637"/>
            <a:ext cx="5892097" cy="1316736"/>
          </a:xfrm>
        </p:spPr>
        <p:txBody>
          <a:bodyPr>
            <a:normAutofit/>
          </a:bodyPr>
          <a:lstStyle/>
          <a:p>
            <a:r>
              <a:rPr lang="en-US" dirty="0"/>
              <a:t>Admin panel - reservations</a:t>
            </a:r>
            <a:endParaRPr lang="en-GB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CA168A3-FD15-4AAC-9FDF-8C058A028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57150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032AFB-DC57-63C1-0C0E-412F75ABA4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4089" y="2226373"/>
            <a:ext cx="2849184" cy="3978023"/>
          </a:xfrm>
        </p:spPr>
        <p:txBody>
          <a:bodyPr>
            <a:normAutofit/>
          </a:bodyPr>
          <a:lstStyle/>
          <a:p>
            <a:r>
              <a:rPr lang="en-US" dirty="0"/>
              <a:t>View, Update, Remove the restaurants reservations made by customers</a:t>
            </a:r>
          </a:p>
          <a:p>
            <a:r>
              <a:rPr lang="en-US" dirty="0"/>
              <a:t>Only staff with the role waiter/waitress can do this</a:t>
            </a:r>
          </a:p>
          <a:p>
            <a:endParaRPr lang="en-GB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C7C108B-6977-4FF2-B463-D8370F3EBB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5715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96C3DC9-743A-79CA-86F8-5EA6BF696E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0459" y="878323"/>
            <a:ext cx="2951082" cy="5070040"/>
          </a:xfrm>
          <a:prstGeom prst="rect">
            <a:avLst/>
          </a:prstGeom>
        </p:spPr>
      </p:pic>
      <p:pic>
        <p:nvPicPr>
          <p:cNvPr id="10" name="Picture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9A11EE9-84C3-F336-4BAF-5DE43946D7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4466" y="885426"/>
            <a:ext cx="2951082" cy="5087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98100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60EB578-C970-4186-B93C-45851BBC6E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359FC7-CA9D-DA45-40C0-EFA78273F0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1789" y="909637"/>
            <a:ext cx="6714698" cy="1316736"/>
          </a:xfrm>
        </p:spPr>
        <p:txBody>
          <a:bodyPr>
            <a:normAutofit/>
          </a:bodyPr>
          <a:lstStyle/>
          <a:p>
            <a:r>
              <a:rPr lang="en-US" dirty="0"/>
              <a:t>Login / registration system</a:t>
            </a:r>
            <a:endParaRPr lang="en-GB" dirty="0"/>
          </a:p>
        </p:txBody>
      </p:sp>
      <p:pic>
        <p:nvPicPr>
          <p:cNvPr id="5" name="Picture 4" descr="A screenshot of a login page&#10;&#10;AI-generated content may be incorrect.">
            <a:extLst>
              <a:ext uri="{FF2B5EF4-FFF2-40B4-BE49-F238E27FC236}">
                <a16:creationId xmlns:a16="http://schemas.microsoft.com/office/drawing/2014/main" id="{99D12D0A-598C-ABB1-CF8E-CFD98D47A3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724" b="1"/>
          <a:stretch>
            <a:fillRect/>
          </a:stretch>
        </p:blipFill>
        <p:spPr>
          <a:xfrm>
            <a:off x="20" y="2"/>
            <a:ext cx="4046541" cy="3428998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57D541F-8B1D-4D6A-969A-B9D7473AD9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51399" y="723900"/>
            <a:ext cx="65151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9BF4A62-FE29-4649-9AEA-560873D364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36" r="-3" b="-3"/>
          <a:stretch>
            <a:fillRect/>
          </a:stretch>
        </p:blipFill>
        <p:spPr>
          <a:xfrm>
            <a:off x="20" y="3429000"/>
            <a:ext cx="4046541" cy="342899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FB7348-615E-3E3D-0EFF-84C1C61DB6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1788" y="2226374"/>
            <a:ext cx="6714698" cy="3603210"/>
          </a:xfrm>
        </p:spPr>
        <p:txBody>
          <a:bodyPr>
            <a:normAutofit/>
          </a:bodyPr>
          <a:lstStyle/>
          <a:p>
            <a:r>
              <a:rPr lang="en-US" dirty="0"/>
              <a:t>Remember me with cookies</a:t>
            </a:r>
            <a:endParaRPr lang="bg-BG" dirty="0"/>
          </a:p>
          <a:p>
            <a:r>
              <a:rPr lang="en-US" dirty="0"/>
              <a:t>Forgot my password</a:t>
            </a:r>
          </a:p>
          <a:p>
            <a:pPr marL="0" indent="0">
              <a:buNone/>
            </a:pPr>
            <a:r>
              <a:rPr lang="en-US" dirty="0"/>
              <a:t> - Sends email via Google’s SMTP (Simple Mail Transfer Protocol)</a:t>
            </a:r>
          </a:p>
          <a:p>
            <a:pPr marL="0" indent="0">
              <a:buNone/>
            </a:pPr>
            <a:r>
              <a:rPr lang="en-US" dirty="0"/>
              <a:t> - Stores OTP (One Time Password) in the database for </a:t>
            </a:r>
            <a:r>
              <a:rPr lang="en-US"/>
              <a:t>5 minutes.</a:t>
            </a:r>
            <a:endParaRPr lang="en-GB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6523A9E-CB4E-4FB6-AF68-C947B50864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51399" y="6134100"/>
            <a:ext cx="65151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8773691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74ABF6B1-3A9A-4CEE-889E-0D96AB03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62F7AE-B179-C72A-03E5-91D9ED2FE6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916" y="914402"/>
            <a:ext cx="10706984" cy="147285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Admin panel - delivery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95D36C-AEDD-2549-BAC0-7389D6E15A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5" y="2645010"/>
            <a:ext cx="9553579" cy="55252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/>
              <a:t>You can do deliveries only if you are staff with role delivery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FA3B1AA1-E3FF-4079-8312-680006C2E0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BB22CB3-8D30-9178-4A9F-A352B8C8F3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" r="20196" b="-3"/>
          <a:stretch>
            <a:fillRect/>
          </a:stretch>
        </p:blipFill>
        <p:spPr>
          <a:xfrm>
            <a:off x="800100" y="3408760"/>
            <a:ext cx="3429884" cy="2382440"/>
          </a:xfrm>
          <a:prstGeom prst="rect">
            <a:avLst/>
          </a:prstGeom>
        </p:spPr>
      </p:pic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93FAFDE-1E93-A281-7E3C-74519CCEF0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691" b="-3"/>
          <a:stretch>
            <a:fillRect/>
          </a:stretch>
        </p:blipFill>
        <p:spPr>
          <a:xfrm>
            <a:off x="8148549" y="3408760"/>
            <a:ext cx="3376705" cy="2382440"/>
          </a:xfrm>
          <a:prstGeom prst="rect">
            <a:avLst/>
          </a:prstGeom>
        </p:spPr>
      </p:pic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873AC08-3DA1-BBD1-386D-F377B5D933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017" b="-3"/>
          <a:stretch>
            <a:fillRect/>
          </a:stretch>
        </p:blipFill>
        <p:spPr>
          <a:xfrm>
            <a:off x="4519702" y="3429000"/>
            <a:ext cx="3405730" cy="2382440"/>
          </a:xfrm>
          <a:prstGeom prst="rect">
            <a:avLst/>
          </a:prstGeom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4A0388DE-CBA1-408E-BECE-8BCDD80FD5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205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35A8B9ED-4476-44C5-9209-0146C28B53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352A03-4FBB-20D5-6696-BF2581F35A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33606" y="1066800"/>
            <a:ext cx="3758293" cy="350517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Start your delivery order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0C34567-6096-4347-8107-EC8D2AEFA3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039C108-ED63-4645-9FC8-D00CC583D3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50EA03F-D125-FB2B-7897-911E36374F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726" y="855540"/>
            <a:ext cx="5679467" cy="2236218"/>
          </a:xfrm>
          <a:prstGeom prst="rect">
            <a:avLst/>
          </a:prstGeom>
        </p:spPr>
      </p:pic>
      <p:pic>
        <p:nvPicPr>
          <p:cNvPr id="12" name="Picture 11" descr="A screenshot of a video game&#10;&#10;AI-generated content may be incorrect.">
            <a:extLst>
              <a:ext uri="{FF2B5EF4-FFF2-40B4-BE49-F238E27FC236}">
                <a16:creationId xmlns:a16="http://schemas.microsoft.com/office/drawing/2014/main" id="{D355845E-30D6-1B94-4A94-A330AEEF5E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726" y="3083728"/>
            <a:ext cx="5624234" cy="2833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0613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35A8B9ED-4476-44C5-9209-0146C28B53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528B5D-2A58-E9BE-A888-9BF0247443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902761"/>
            <a:ext cx="3375790" cy="391494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Complete your delivery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25D32A2-9FC1-4397-9A7C-9D84021CB4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85800" y="753214"/>
            <a:ext cx="13716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A screenshot of a video chat&#10;&#10;AI-generated content may be incorrect.">
            <a:extLst>
              <a:ext uri="{FF2B5EF4-FFF2-40B4-BE49-F238E27FC236}">
                <a16:creationId xmlns:a16="http://schemas.microsoft.com/office/drawing/2014/main" id="{CE66DF81-8484-7422-A317-B1A44FF06D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3183" y="692508"/>
            <a:ext cx="8152590" cy="3518076"/>
          </a:xfrm>
          <a:prstGeom prst="rect">
            <a:avLst/>
          </a:prstGeom>
        </p:spPr>
      </p:pic>
      <p:pic>
        <p:nvPicPr>
          <p:cNvPr id="17" name="Picture 16" descr="A black and yellow rectangular object with a yellow line&#10;&#10;AI-generated content may be incorrect.">
            <a:extLst>
              <a:ext uri="{FF2B5EF4-FFF2-40B4-BE49-F238E27FC236}">
                <a16:creationId xmlns:a16="http://schemas.microsoft.com/office/drawing/2014/main" id="{41492070-EB6F-F23F-CA66-CDA9A3BFEB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3183" y="4285170"/>
            <a:ext cx="6960604" cy="1552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72686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F0946C-0771-A3D9-B899-E5507552A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3535" y="2324354"/>
            <a:ext cx="7865515" cy="1307592"/>
          </a:xfrm>
        </p:spPr>
        <p:txBody>
          <a:bodyPr/>
          <a:lstStyle/>
          <a:p>
            <a:r>
              <a:rPr lang="en-US" dirty="0"/>
              <a:t>Thank you for your attention!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022889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578EB459-3385-4BF6-A9E1-154CBA2510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B15137-446E-C8A1-17AF-B301FF0C6D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910667"/>
            <a:ext cx="3985731" cy="1316736"/>
          </a:xfrm>
        </p:spPr>
        <p:txBody>
          <a:bodyPr>
            <a:normAutofit/>
          </a:bodyPr>
          <a:lstStyle/>
          <a:p>
            <a:r>
              <a:rPr lang="en-US" dirty="0"/>
              <a:t>Delivery addresses</a:t>
            </a:r>
            <a:endParaRPr lang="en-GB" dirty="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1DC20223-0542-4FF7-8F2F-136889161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95DDD5-ECFE-0550-F461-FAE8701F69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4088" y="2227403"/>
            <a:ext cx="3985732" cy="3934097"/>
          </a:xfrm>
        </p:spPr>
        <p:txBody>
          <a:bodyPr>
            <a:normAutofit/>
          </a:bodyPr>
          <a:lstStyle/>
          <a:p>
            <a:r>
              <a:rPr lang="en-US" dirty="0"/>
              <a:t>Add as many addresses as you want</a:t>
            </a:r>
          </a:p>
          <a:p>
            <a:r>
              <a:rPr lang="en-US" dirty="0"/>
              <a:t>Order from anywhere with one account</a:t>
            </a:r>
            <a:endParaRPr lang="en-GB" dirty="0"/>
          </a:p>
        </p:txBody>
      </p:sp>
      <p:pic>
        <p:nvPicPr>
          <p:cNvPr id="6" name="Picture 5" descr="A screenshot of a delivery location&#10;&#10;AI-generated content may be incorrect.">
            <a:extLst>
              <a:ext uri="{FF2B5EF4-FFF2-40B4-BE49-F238E27FC236}">
                <a16:creationId xmlns:a16="http://schemas.microsoft.com/office/drawing/2014/main" id="{6329EE81-4635-CBF0-E3B5-29BF3FAB11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6" r="3" b="5379"/>
          <a:stretch>
            <a:fillRect/>
          </a:stretch>
        </p:blipFill>
        <p:spPr>
          <a:xfrm>
            <a:off x="5361050" y="10"/>
            <a:ext cx="3359905" cy="2819390"/>
          </a:xfrm>
          <a:prstGeom prst="rect">
            <a:avLst/>
          </a:prstGeom>
        </p:spPr>
      </p:pic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E8D7985-DDBA-0DD7-5BD5-1821D579AA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62" r="21406" b="-3"/>
          <a:stretch>
            <a:fillRect/>
          </a:stretch>
        </p:blipFill>
        <p:spPr>
          <a:xfrm>
            <a:off x="8720470" y="10"/>
            <a:ext cx="3471533" cy="2819390"/>
          </a:xfrm>
          <a:prstGeom prst="rect">
            <a:avLst/>
          </a:prstGeom>
        </p:spPr>
      </p:pic>
      <p:pic>
        <p:nvPicPr>
          <p:cNvPr id="10" name="Picture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AB024D7-197A-2F0E-B2E4-D473E7FDBF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50" r="2" b="14790"/>
          <a:stretch>
            <a:fillRect/>
          </a:stretch>
        </p:blipFill>
        <p:spPr>
          <a:xfrm>
            <a:off x="5360564" y="2819400"/>
            <a:ext cx="6831431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9228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6C1D62-4DBF-E685-C450-1867BB243F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914399"/>
            <a:ext cx="5239272" cy="1621147"/>
          </a:xfrm>
        </p:spPr>
        <p:txBody>
          <a:bodyPr>
            <a:normAutofit/>
          </a:bodyPr>
          <a:lstStyle/>
          <a:p>
            <a:r>
              <a:rPr lang="en-US" dirty="0"/>
              <a:t>Select restaurant</a:t>
            </a:r>
            <a:endParaRPr lang="en-GB" dirty="0"/>
          </a:p>
        </p:txBody>
      </p:sp>
      <p:cxnSp>
        <p:nvCxnSpPr>
          <p:cNvPr id="15" name="Straight Connector 1">
            <a:extLst>
              <a:ext uri="{FF2B5EF4-FFF2-40B4-BE49-F238E27FC236}">
                <a16:creationId xmlns:a16="http://schemas.microsoft.com/office/drawing/2014/main" id="{7D3DF08D-8EDA-0FB3-59D9-B692F2ADD1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4672" y="722376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F3D9361-87C4-9F0C-207A-7774AE65FE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670" y="2078470"/>
            <a:ext cx="7359615" cy="4084584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0AE8FB-3B50-C828-C09A-E95B7E9B3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46176" y="914399"/>
            <a:ext cx="5138688" cy="5248657"/>
          </a:xfrm>
        </p:spPr>
        <p:txBody>
          <a:bodyPr>
            <a:normAutofit/>
          </a:bodyPr>
          <a:lstStyle/>
          <a:p>
            <a:r>
              <a:rPr lang="en-US" dirty="0"/>
              <a:t>Chose the restaurants which can serve you</a:t>
            </a:r>
          </a:p>
          <a:p>
            <a:r>
              <a:rPr lang="en-US" dirty="0"/>
              <a:t>Details about every restaurant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13604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759282-806B-1A1D-2160-B52A7C799B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914399"/>
            <a:ext cx="5239272" cy="1621147"/>
          </a:xfrm>
        </p:spPr>
        <p:txBody>
          <a:bodyPr>
            <a:normAutofit/>
          </a:bodyPr>
          <a:lstStyle/>
          <a:p>
            <a:r>
              <a:rPr lang="en-US" dirty="0"/>
              <a:t>Select your food</a:t>
            </a:r>
            <a:endParaRPr lang="en-GB" dirty="0"/>
          </a:p>
        </p:txBody>
      </p:sp>
      <p:cxnSp>
        <p:nvCxnSpPr>
          <p:cNvPr id="12" name="Straight Connector 1">
            <a:extLst>
              <a:ext uri="{FF2B5EF4-FFF2-40B4-BE49-F238E27FC236}">
                <a16:creationId xmlns:a16="http://schemas.microsoft.com/office/drawing/2014/main" id="{7D3DF08D-8EDA-0FB3-59D9-B692F2ADD1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4672" y="722376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screenshot of a menu&#10;&#10;AI-generated content may be incorrect.">
            <a:extLst>
              <a:ext uri="{FF2B5EF4-FFF2-40B4-BE49-F238E27FC236}">
                <a16:creationId xmlns:a16="http://schemas.microsoft.com/office/drawing/2014/main" id="{FC4B31D6-B8C2-8561-8824-D1A06DC9E7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088" y="2447208"/>
            <a:ext cx="7354426" cy="406332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212229-34EE-AA96-70CF-2408F81193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46176" y="914399"/>
            <a:ext cx="5138688" cy="5248657"/>
          </a:xfrm>
        </p:spPr>
        <p:txBody>
          <a:bodyPr>
            <a:normAutofit/>
          </a:bodyPr>
          <a:lstStyle/>
          <a:p>
            <a:r>
              <a:rPr lang="en-US" dirty="0"/>
              <a:t>Many choices</a:t>
            </a:r>
          </a:p>
          <a:p>
            <a:r>
              <a:rPr lang="en-GB" dirty="0"/>
              <a:t>All you need to know about the food you are ordering</a:t>
            </a:r>
          </a:p>
        </p:txBody>
      </p:sp>
    </p:spTree>
    <p:extLst>
      <p:ext uri="{BB962C8B-B14F-4D97-AF65-F5344CB8AC3E}">
        <p14:creationId xmlns:p14="http://schemas.microsoft.com/office/powerpoint/2010/main" val="243999923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5D56B-F62C-EC2D-4B2E-668BFFA01C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Salads</a:t>
            </a:r>
            <a:endParaRPr lang="en-GB" dirty="0"/>
          </a:p>
        </p:txBody>
      </p:sp>
      <p:pic>
        <p:nvPicPr>
          <p:cNvPr id="5" name="Content Placeholder 4" descr="A screenshot of a menu&#10;&#10;AI-generated content may be incorrect.">
            <a:extLst>
              <a:ext uri="{FF2B5EF4-FFF2-40B4-BE49-F238E27FC236}">
                <a16:creationId xmlns:a16="http://schemas.microsoft.com/office/drawing/2014/main" id="{3A2D1981-822B-635B-52E8-93C25E5A4F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8423" y="2222500"/>
            <a:ext cx="6795142" cy="3740150"/>
          </a:xfrm>
        </p:spPr>
      </p:pic>
    </p:spTree>
    <p:extLst>
      <p:ext uri="{BB962C8B-B14F-4D97-AF65-F5344CB8AC3E}">
        <p14:creationId xmlns:p14="http://schemas.microsoft.com/office/powerpoint/2010/main" val="403888360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687FC-EB29-BBF3-267D-09FBE05918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Soups</a:t>
            </a:r>
            <a:endParaRPr lang="en-GB" dirty="0"/>
          </a:p>
        </p:txBody>
      </p:sp>
      <p:pic>
        <p:nvPicPr>
          <p:cNvPr id="5" name="Content Placeholder 4" descr="A screenshot of a menu&#10;&#10;AI-generated content may be incorrect.">
            <a:extLst>
              <a:ext uri="{FF2B5EF4-FFF2-40B4-BE49-F238E27FC236}">
                <a16:creationId xmlns:a16="http://schemas.microsoft.com/office/drawing/2014/main" id="{6F014B01-60C0-1FFE-5B2B-4AAA156E26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0461" y="2222500"/>
            <a:ext cx="6811066" cy="3740150"/>
          </a:xfrm>
        </p:spPr>
      </p:pic>
    </p:spTree>
    <p:extLst>
      <p:ext uri="{BB962C8B-B14F-4D97-AF65-F5344CB8AC3E}">
        <p14:creationId xmlns:p14="http://schemas.microsoft.com/office/powerpoint/2010/main" val="318314983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10756-DB3D-9055-74F2-AE9FA58794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Appetizers</a:t>
            </a:r>
            <a:endParaRPr lang="en-GB" dirty="0"/>
          </a:p>
        </p:txBody>
      </p:sp>
      <p:pic>
        <p:nvPicPr>
          <p:cNvPr id="5" name="Content Placeholder 4" descr="A screenshot of a menu&#10;&#10;AI-generated content may be incorrect.">
            <a:extLst>
              <a:ext uri="{FF2B5EF4-FFF2-40B4-BE49-F238E27FC236}">
                <a16:creationId xmlns:a16="http://schemas.microsoft.com/office/drawing/2014/main" id="{D29989EE-75A8-09AD-D676-F1CA7496F3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7523" y="2222500"/>
            <a:ext cx="6816942" cy="3740150"/>
          </a:xfrm>
        </p:spPr>
      </p:pic>
    </p:spTree>
    <p:extLst>
      <p:ext uri="{BB962C8B-B14F-4D97-AF65-F5344CB8AC3E}">
        <p14:creationId xmlns:p14="http://schemas.microsoft.com/office/powerpoint/2010/main" val="407777344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hronicleVTI">
  <a:themeElements>
    <a:clrScheme name="Chronicle">
      <a:dk1>
        <a:srgbClr val="000000"/>
      </a:dk1>
      <a:lt1>
        <a:srgbClr val="FFFFFF"/>
      </a:lt1>
      <a:dk2>
        <a:srgbClr val="1C1C32"/>
      </a:dk2>
      <a:lt2>
        <a:srgbClr val="F8F4F1"/>
      </a:lt2>
      <a:accent1>
        <a:srgbClr val="734B67"/>
      </a:accent1>
      <a:accent2>
        <a:srgbClr val="959EBB"/>
      </a:accent2>
      <a:accent3>
        <a:srgbClr val="596781"/>
      </a:accent3>
      <a:accent4>
        <a:srgbClr val="7F6E8C"/>
      </a:accent4>
      <a:accent5>
        <a:srgbClr val="DB9A8F"/>
      </a:accent5>
      <a:accent6>
        <a:srgbClr val="C29AB1"/>
      </a:accent6>
      <a:hlink>
        <a:srgbClr val="778BA2"/>
      </a:hlink>
      <a:folHlink>
        <a:srgbClr val="A27C99"/>
      </a:folHlink>
    </a:clrScheme>
    <a:fontScheme name="Univers Calisto">
      <a:majorFont>
        <a:latin typeface="Univers Condensed"/>
        <a:ea typeface=""/>
        <a:cs typeface=""/>
      </a:majorFont>
      <a:minorFont>
        <a:latin typeface="Calisto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 w="12700" cap="flat" cmpd="sng" algn="ctr">
          <a:noFill/>
          <a:prstDash val="solid"/>
          <a:miter lim="800000"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chemeClr val="accent1">
                  <a:shade val="50000"/>
                </a:schemeClr>
              </a:solidFill>
              <a:prstDash val="solid"/>
              <a:miter lim="800000"/>
            </a14:hiddenLine>
          </a:ext>
        </a:extLst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ChronicleVTI" id="{508E4D90-5116-4BF0-876B-3F422DD1F65F}" vid="{AA21DC3D-92A8-43A4-8358-ED428371CD5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226</TotalTime>
  <Words>442</Words>
  <Application>Microsoft Office PowerPoint</Application>
  <PresentationFormat>Widescreen</PresentationFormat>
  <Paragraphs>78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7" baseType="lpstr">
      <vt:lpstr>Arial</vt:lpstr>
      <vt:lpstr>Calisto MT</vt:lpstr>
      <vt:lpstr>Univers Condensed</vt:lpstr>
      <vt:lpstr>ChronicleVTI</vt:lpstr>
      <vt:lpstr>Restaurant System</vt:lpstr>
      <vt:lpstr>Какво представлява?</vt:lpstr>
      <vt:lpstr>Login / registration system</vt:lpstr>
      <vt:lpstr>Delivery addresses</vt:lpstr>
      <vt:lpstr>Select restaurant</vt:lpstr>
      <vt:lpstr>Select your food</vt:lpstr>
      <vt:lpstr>Salads</vt:lpstr>
      <vt:lpstr>Soups</vt:lpstr>
      <vt:lpstr>Appetizers</vt:lpstr>
      <vt:lpstr>Main Dishes</vt:lpstr>
      <vt:lpstr>Desserts</vt:lpstr>
      <vt:lpstr>Drinks</vt:lpstr>
      <vt:lpstr>Your cart</vt:lpstr>
      <vt:lpstr>Your orders</vt:lpstr>
      <vt:lpstr>reservations</vt:lpstr>
      <vt:lpstr>profile</vt:lpstr>
      <vt:lpstr>Admin panel</vt:lpstr>
      <vt:lpstr>Admin panel – restaurant view</vt:lpstr>
      <vt:lpstr>Admin panel - Dishes</vt:lpstr>
      <vt:lpstr>Admin panel - coupons</vt:lpstr>
      <vt:lpstr>Admin panel – completed delivers</vt:lpstr>
      <vt:lpstr>Admin panel - orders</vt:lpstr>
      <vt:lpstr>Admin panel – creating orders for customers</vt:lpstr>
      <vt:lpstr>The two orders we have so far</vt:lpstr>
      <vt:lpstr>Admin panel - kitchen</vt:lpstr>
      <vt:lpstr>Real time data</vt:lpstr>
      <vt:lpstr>Back to the orders</vt:lpstr>
      <vt:lpstr>Marking one of the orders as surved</vt:lpstr>
      <vt:lpstr>Admin panel - reservations</vt:lpstr>
      <vt:lpstr>Admin panel - delivery</vt:lpstr>
      <vt:lpstr>Start your delivery order</vt:lpstr>
      <vt:lpstr>Complete your delivery</vt:lpstr>
      <vt:lpstr>Thank you for your attention!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Kristiyan Dinev</dc:creator>
  <cp:lastModifiedBy>Kristiyan Dinev</cp:lastModifiedBy>
  <cp:revision>63</cp:revision>
  <dcterms:created xsi:type="dcterms:W3CDTF">2025-11-20T20:28:09Z</dcterms:created>
  <dcterms:modified xsi:type="dcterms:W3CDTF">2025-11-27T17:36:12Z</dcterms:modified>
</cp:coreProperties>
</file>